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404" r:id="rId4"/>
    <p:sldId id="318" r:id="rId5"/>
    <p:sldId id="403" r:id="rId6"/>
    <p:sldId id="263" r:id="rId7"/>
    <p:sldId id="336" r:id="rId8"/>
    <p:sldId id="393" r:id="rId9"/>
    <p:sldId id="352" r:id="rId10"/>
    <p:sldId id="357" r:id="rId11"/>
    <p:sldId id="358" r:id="rId12"/>
    <p:sldId id="359" r:id="rId13"/>
    <p:sldId id="361" r:id="rId14"/>
    <p:sldId id="362" r:id="rId15"/>
    <p:sldId id="364" r:id="rId16"/>
    <p:sldId id="365" r:id="rId17"/>
    <p:sldId id="262" r:id="rId18"/>
    <p:sldId id="397" r:id="rId19"/>
    <p:sldId id="399" r:id="rId20"/>
    <p:sldId id="398" r:id="rId21"/>
    <p:sldId id="396" r:id="rId22"/>
    <p:sldId id="400" r:id="rId23"/>
    <p:sldId id="312" r:id="rId24"/>
    <p:sldId id="408" r:id="rId25"/>
    <p:sldId id="401" r:id="rId26"/>
    <p:sldId id="409" r:id="rId27"/>
    <p:sldId id="407" r:id="rId28"/>
    <p:sldId id="406" r:id="rId29"/>
    <p:sldId id="268" r:id="rId30"/>
    <p:sldId id="308" r:id="rId31"/>
    <p:sldId id="275" r:id="rId32"/>
    <p:sldId id="402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</p:sldIdLst>
  <p:sldSz cx="24384000" cy="13716000"/>
  <p:notesSz cx="6858000" cy="9144000"/>
  <p:embeddedFontLst>
    <p:embeddedFont>
      <p:font typeface="Helvetica Neue" panose="02000503000000020004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isBltfc2VZozsU8nv5Hzzrby6X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k Morit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0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22:06:04.452" idx="1">
    <p:pos x="523" y="747"/>
    <p:text>Students may now know how to do this so could be valuable to demo it.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rR-N4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9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1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2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18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3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58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23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6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7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9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32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55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16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644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36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684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273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3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104eaf23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104eaf235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766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117343390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011734339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17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17343390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117343390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11734339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11734339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https://projects.susielu.com/viz-palette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11734339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11734339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1173433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1173433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1173433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1173433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11734339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11734339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1734339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117343390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174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104eaf23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104eaf235_1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11734339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117343390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11734339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11734339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1173433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1173433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11734339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11734339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11734339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11734339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11734339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117343390_0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104eaf23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104eaf235_1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1173433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117343390_0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2af637055b35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2af637055b35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6730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af637055b354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af637055b354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2af637055b354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2af637055b354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2af637055b354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2af637055b354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11734339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117343390_0_3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04eaf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104eaf235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370441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1019655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23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9" descr="DIG-light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Full">
  <p:cSld name="Title, Bullets &amp; Photo Ful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3"/>
          </p:nvPr>
        </p:nvSpPr>
        <p:spPr>
          <a:xfrm>
            <a:off x="10985575" y="-2058461"/>
            <a:ext cx="13398049" cy="1786406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Alt">
  <p:cSld name="Title Only Al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1753923" y="1456422"/>
            <a:ext cx="20876153" cy="77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1753923" y="9840155"/>
            <a:ext cx="17453045" cy="147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3"/>
          </p:nvPr>
        </p:nvSpPr>
        <p:spPr>
          <a:xfrm>
            <a:off x="1753923" y="11437453"/>
            <a:ext cx="17453045" cy="147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E5E5E"/>
              </a:buClr>
              <a:buSzPts val="4800"/>
              <a:buFont typeface="Helvetica Neue"/>
              <a:buNone/>
              <a:defRPr>
                <a:solidFill>
                  <a:srgbClr val="5E5E5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>
            <a:spLocks noGrp="1"/>
          </p:cNvSpPr>
          <p:nvPr>
            <p:ph type="pic" idx="4"/>
          </p:nvPr>
        </p:nvSpPr>
        <p:spPr>
          <a:xfrm>
            <a:off x="19674227" y="9378146"/>
            <a:ext cx="2965450" cy="39539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6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17343390_0_22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0117343390_0_22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0117343390_0_22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6170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lt">
  <p:cSld name="Title Alt">
    <p:bg>
      <p:bgPr>
        <a:solidFill>
          <a:srgbClr val="882125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12" descr="DIG-dark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Bottom">
  <p:cSld name="Title &amp; Photo Bot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>
            <a:spLocks noGrp="1"/>
          </p:cNvSpPr>
          <p:nvPr>
            <p:ph type="pic" idx="2"/>
          </p:nvPr>
        </p:nvSpPr>
        <p:spPr>
          <a:xfrm>
            <a:off x="-96224" y="-9193425"/>
            <a:ext cx="24576450" cy="32768603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lt">
  <p:cSld name="Bullets Al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1206500" y="1211484"/>
            <a:ext cx="21971000" cy="1129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xle-la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.computer/" TargetMode="External"/><Relationship Id="rId7" Type="http://schemas.openxmlformats.org/officeDocument/2006/relationships/hyperlink" Target="https://developer.visa.com/pages/chart-componen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artability.fizz.studio/" TargetMode="External"/><Relationship Id="rId5" Type="http://schemas.openxmlformats.org/officeDocument/2006/relationships/hyperlink" Target="https://www.w3.org/groups/wg/aria/participants#:~:text=Frank%20Elavsky" TargetMode="External"/><Relationship Id="rId4" Type="http://schemas.openxmlformats.org/officeDocument/2006/relationships/hyperlink" Target="https://github.com/dataviza11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microsoft.com/download/b/0/d/b0d4bf87-09ce-4417-8f28-d60703d672ed/inclusive_toolkit_manual_final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twitter.com/liatrisbian/status/1324427612723253250?s=20" TargetMode="Externa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k.computer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artability.fizz.studio/" TargetMode="External"/><Relationship Id="rId4" Type="http://schemas.openxmlformats.org/officeDocument/2006/relationships/hyperlink" Target="https://github.com/dataviza11y/resource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blog.datawrapper.de/colorblindness-part2/" TargetMode="Externa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ightingale/writing-alt-text-for-data-visualization-2a218ef43f8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ightingale/writing-alt-text-for-data-visualization-2a218ef43f81" TargetMode="External"/><Relationship Id="rId5" Type="http://schemas.openxmlformats.org/officeDocument/2006/relationships/hyperlink" Target="https://observablehq.com/@frankelavsky/no-use-of-color-alone-in-data-visualization" TargetMode="External"/><Relationship Id="rId4" Type="http://schemas.openxmlformats.org/officeDocument/2006/relationships/hyperlink" Target="https://projects.susielu.com/viz-palett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examples/selection_heatmap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frankelavsky/experimental-color-scale-textur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ieevergreen.com/strong-title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mingwayapp.com/" TargetMode="External"/><Relationship Id="rId4" Type="http://schemas.openxmlformats.org/officeDocument/2006/relationships/hyperlink" Target="https://developer.mozilla.org/en-US/docs/Learn/HTML/Tables/Advanced#the_scope_attribu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development/desa/disabilities/convention-on-the-rights-of-persons-with-disabilities/article-9-accessibility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un.org/development/desa/disabilities/convention-on-the-rights-of-persons-with-disabilities/article-10-right-to-lif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body" idx="1"/>
          </p:nvPr>
        </p:nvSpPr>
        <p:spPr>
          <a:xfrm>
            <a:off x="1201340" y="11383083"/>
            <a:ext cx="18279910" cy="154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Frank Elavsky, PhD student at Carnegie Mellon University</a:t>
            </a:r>
            <a:endParaRPr dirty="0"/>
          </a:p>
        </p:txBody>
      </p:sp>
      <p:sp>
        <p:nvSpPr>
          <p:cNvPr id="125" name="Google Shape;125;p1"/>
          <p:cNvSpPr txBox="1">
            <a:spLocks noGrp="1"/>
          </p:cNvSpPr>
          <p:nvPr>
            <p:ph type="ctrTitle" idx="4294967295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Accessibility?</a:t>
            </a:r>
            <a:endParaRPr dirty="0"/>
          </a:p>
        </p:txBody>
      </p:sp>
      <p:sp>
        <p:nvSpPr>
          <p:cNvPr id="126" name="Google Shape;126;p1"/>
          <p:cNvSpPr txBox="1">
            <a:spLocks noGrp="1"/>
          </p:cNvSpPr>
          <p:nvPr>
            <p:ph type="subTitle" idx="4294967295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short, introductory talk on important concepts in accessibility.</a:t>
            </a:r>
            <a:endParaRPr dirty="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Panel Talk, </a:t>
            </a:r>
            <a:r>
              <a:rPr lang="en-US" sz="3600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AccessFest</a:t>
            </a: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Oct 2023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15772-526D-683E-5753-29BB840D035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axle-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lab.com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4593D-4F7B-D5C4-FF2F-6701E8E7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572" y="1701841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5899-6DEF-6629-7918-1BDA01D7806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10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9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2B4F48-29A7-9B2A-7643-059197D7542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11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3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" name="Google Shape;505;g10104eaf235_1_87">
            <a:extLst>
              <a:ext uri="{FF2B5EF4-FFF2-40B4-BE49-F238E27FC236}">
                <a16:creationId xmlns:a16="http://schemas.microsoft.com/office/drawing/2014/main" id="{DDB08244-9CC5-F55D-70FA-302E46992E4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2DE426-561F-FA0B-1CC5-E4BCB574F2FC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12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3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" name="Google Shape;499;g10104eaf235_1_87">
            <a:extLst>
              <a:ext uri="{FF2B5EF4-FFF2-40B4-BE49-F238E27FC236}">
                <a16:creationId xmlns:a16="http://schemas.microsoft.com/office/drawing/2014/main" id="{986EDF36-66DB-FE97-BA62-B228E439F5A9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how much of this is inaccessible?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96F142-19CD-0408-3E0C-7D6580ED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10702636" y="4364182"/>
            <a:ext cx="1641764" cy="1812961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headEnd type="triangle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C8550770-988A-07D1-86AC-1B6BCF23F7C8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22D-7291-6F28-380C-38643A8C00D6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13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E4FD0C6B-C26E-176C-B47C-E262937C0FD6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/>
              <a:t>Things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57530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5760377" y="3243082"/>
            <a:ext cx="8818902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97-99%</a:t>
            </a:r>
          </a:p>
        </p:txBody>
      </p:sp>
      <p:sp>
        <p:nvSpPr>
          <p:cNvPr id="23" name="Google Shape;505;g10104eaf235_1_87">
            <a:extLst>
              <a:ext uri="{FF2B5EF4-FFF2-40B4-BE49-F238E27FC236}">
                <a16:creationId xmlns:a16="http://schemas.microsoft.com/office/drawing/2014/main" id="{1A84021B-A97D-67CC-402F-7779111C53CA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AD55E6C-D6FD-30D8-CF8C-B43DFEBF4C51}"/>
              </a:ext>
            </a:extLst>
          </p:cNvPr>
          <p:cNvSpPr txBox="1">
            <a:spLocks/>
          </p:cNvSpPr>
          <p:nvPr/>
        </p:nvSpPr>
        <p:spPr>
          <a:xfrm>
            <a:off x="5760377" y="4888630"/>
            <a:ext cx="8318243" cy="106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fontScale="92500"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World Wide Web Consortium. “The </a:t>
            </a:r>
            <a:r>
              <a:rPr lang="en-US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WebAIM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Million Report.” 2019-2022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EBCB889A-7A1D-FA7A-6413-F45E6EF8C32F}"/>
              </a:ext>
            </a:extLst>
          </p:cNvPr>
          <p:cNvSpPr txBox="1">
            <a:spLocks/>
          </p:cNvSpPr>
          <p:nvPr/>
        </p:nvSpPr>
        <p:spPr>
          <a:xfrm>
            <a:off x="11846688" y="12822854"/>
            <a:ext cx="690622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none" lIns="50800" tIns="50800" rIns="50800" bIns="50800" anchor="b" anchorCtr="0">
            <a:no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31" name="Google Shape;499;g10104eaf235_1_87">
            <a:extLst>
              <a:ext uri="{FF2B5EF4-FFF2-40B4-BE49-F238E27FC236}">
                <a16:creationId xmlns:a16="http://schemas.microsoft.com/office/drawing/2014/main" id="{7CCCAEEF-6F61-0666-1093-9CC9C794ADEE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2" name="Google Shape;497;g10104eaf235_1_87">
            <a:extLst>
              <a:ext uri="{FF2B5EF4-FFF2-40B4-BE49-F238E27FC236}">
                <a16:creationId xmlns:a16="http://schemas.microsoft.com/office/drawing/2014/main" id="{3480F3B4-A66C-9837-A635-871D6B27D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65493" y="4405747"/>
            <a:ext cx="8254125" cy="6382512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rgbClr val="5E5E5E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0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 descr="Things are emphasized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Remove barriers that already exist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15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A01443A5-E4EC-E31F-D0BB-7BCB6D46075F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98728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6" name="Google Shape;496;g10104eaf235_1_87" descr="Creators, tools, and future things are emphasized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/>
              <a:t>Tools</a:t>
            </a:r>
            <a:endParaRPr sz="5500" b="1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52400" cap="flat" cmpd="sng">
            <a:solidFill>
              <a:schemeClr val="tx2">
                <a:lumMod val="1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52400" cap="flat" cmpd="sng">
            <a:solidFill>
              <a:schemeClr val="tx2">
                <a:lumMod val="1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Making sure we don’t build new barriers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71779EC4-E9DC-24F6-AB80-6E8927D76779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b="1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48A169-0353-3414-BF92-A9ABF57733B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16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76EECA98-D40A-DB0A-F72D-4A9547E1A298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" name="Google Shape;495;g10104eaf235_1_87">
            <a:extLst>
              <a:ext uri="{FF2B5EF4-FFF2-40B4-BE49-F238E27FC236}">
                <a16:creationId xmlns:a16="http://schemas.microsoft.com/office/drawing/2014/main" id="{3F5A26BA-D017-088C-6A09-76CDEDC383AC}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82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b="1" dirty="0"/>
              <a:t>social</a:t>
            </a:r>
            <a:r>
              <a:rPr lang="en-US" dirty="0"/>
              <a:t> vs </a:t>
            </a:r>
            <a:r>
              <a:rPr lang="en-US" b="1" dirty="0"/>
              <a:t>medical</a:t>
            </a:r>
            <a:r>
              <a:rPr lang="en-US" dirty="0"/>
              <a:t> models of disability</a:t>
            </a:r>
            <a:endParaRPr dirty="0"/>
          </a:p>
        </p:txBody>
      </p:sp>
      <p:pic>
        <p:nvPicPr>
          <p:cNvPr id="1030" name="Picture 6" descr="A NYC curb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5" name="Google Shape;166;g10104eaf235_0_17">
            <a:extLst>
              <a:ext uri="{FF2B5EF4-FFF2-40B4-BE49-F238E27FC236}">
                <a16:creationId xmlns:a16="http://schemas.microsoft.com/office/drawing/2014/main" id="{C95879BA-3DAC-A165-F5A3-486E431A74EA}"/>
              </a:ext>
            </a:extLst>
          </p:cNvPr>
          <p:cNvSpPr txBox="1">
            <a:spLocks/>
          </p:cNvSpPr>
          <p:nvPr/>
        </p:nvSpPr>
        <p:spPr>
          <a:xfrm>
            <a:off x="1206450" y="6686499"/>
            <a:ext cx="8979966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/>
            <a:r>
              <a:rPr lang="en-US" sz="5500" i="1" dirty="0"/>
              <a:t>a “curb”</a:t>
            </a:r>
            <a:endParaRPr lang="en-US" sz="5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do we do about curbs in our cities?</a:t>
            </a:r>
            <a:endParaRPr dirty="0"/>
          </a:p>
        </p:txBody>
      </p:sp>
      <p:pic>
        <p:nvPicPr>
          <p:cNvPr id="1030" name="Picture 6" descr="A NYC curb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64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the </a:t>
            </a:r>
            <a:r>
              <a:rPr lang="en-US" i="1" dirty="0"/>
              <a:t>body</a:t>
            </a:r>
            <a:r>
              <a:rPr lang="en-US" dirty="0"/>
              <a:t> is the cause of disability (according to normative standards).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68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27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 A data visualization + accessibility researcher and engineer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4475747"/>
            <a:ext cx="21971000" cy="860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Research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Carnegie Mellon</a:t>
            </a:r>
            <a:r>
              <a:rPr lang="en-US" dirty="0"/>
              <a:t> and [big tech company].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Organize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DataVizA11y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Contribute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W3C’s ARIA Working Group</a:t>
            </a:r>
            <a:r>
              <a:rPr lang="en-US" dirty="0"/>
              <a:t> as an invited expert.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: Tools for </a:t>
            </a:r>
            <a:r>
              <a:rPr lang="en-US" dirty="0">
                <a:hlinkClick r:id="rId6"/>
              </a:rPr>
              <a:t>designers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engineers</a:t>
            </a:r>
            <a:r>
              <a:rPr lang="en-US" dirty="0"/>
              <a:t> who want to make accessible visualizations.</a:t>
            </a:r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augment or “cure” the body.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2" name="Picture 1" descr="Robotic, actuated leg prosthetics">
            <a:extLst>
              <a:ext uri="{FF2B5EF4-FFF2-40B4-BE49-F238E27FC236}">
                <a16:creationId xmlns:a16="http://schemas.microsoft.com/office/drawing/2014/main" id="{EEB09E94-4D2C-EE8B-4A6C-976B0B0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670" y="2731250"/>
            <a:ext cx="3416300" cy="4000500"/>
          </a:xfrm>
          <a:prstGeom prst="rect">
            <a:avLst/>
          </a:prstGeom>
        </p:spPr>
      </p:pic>
      <p:pic>
        <p:nvPicPr>
          <p:cNvPr id="3" name="Picture 2" descr="A 2000lb stair climbing wheelchair with the same treads you'd see on a tank">
            <a:extLst>
              <a:ext uri="{FF2B5EF4-FFF2-40B4-BE49-F238E27FC236}">
                <a16:creationId xmlns:a16="http://schemas.microsoft.com/office/drawing/2014/main" id="{0B2B4C4F-F44A-88A6-7AD2-DAB91190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712" y="7545794"/>
            <a:ext cx="4470400" cy="49911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5864F46-8AC2-9697-4A0D-D745D0716317}"/>
              </a:ext>
            </a:extLst>
          </p:cNvPr>
          <p:cNvSpPr/>
          <p:nvPr/>
        </p:nvSpPr>
        <p:spPr>
          <a:xfrm rot="20488496">
            <a:off x="9585713" y="5460097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42C67B1-2F5D-EF65-F4A9-5BA74E0756F7}"/>
              </a:ext>
            </a:extLst>
          </p:cNvPr>
          <p:cNvSpPr/>
          <p:nvPr/>
        </p:nvSpPr>
        <p:spPr>
          <a:xfrm rot="1358947">
            <a:off x="9557672" y="7717594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6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78549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The </a:t>
            </a:r>
            <a:r>
              <a:rPr lang="en-US" i="1" dirty="0"/>
              <a:t>curb</a:t>
            </a:r>
            <a:r>
              <a:rPr lang="en-US" dirty="0"/>
              <a:t> is the source of disability (a “barrier” to access).</a:t>
            </a:r>
            <a:endParaRPr dirty="0"/>
          </a:p>
        </p:txBody>
      </p:sp>
      <p:pic>
        <p:nvPicPr>
          <p:cNvPr id="3" name="Picture 6" descr="A NYC curb">
            <a:extLst>
              <a:ext uri="{FF2B5EF4-FFF2-40B4-BE49-F238E27FC236}">
                <a16:creationId xmlns:a16="http://schemas.microsoft.com/office/drawing/2014/main" id="{3929226A-656B-6991-457B-BF6AB49C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7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Cut the curb.</a:t>
            </a:r>
            <a:endParaRPr dirty="0"/>
          </a:p>
        </p:txBody>
      </p:sp>
      <p:pic>
        <p:nvPicPr>
          <p:cNvPr id="1028" name="Picture 4" descr="A cut curb">
            <a:extLst>
              <a:ext uri="{FF2B5EF4-FFF2-40B4-BE49-F238E27FC236}">
                <a16:creationId xmlns:a16="http://schemas.microsoft.com/office/drawing/2014/main" id="{60586454-1F7B-5B3E-6FEB-4B7AFEEE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764" y="4181840"/>
            <a:ext cx="12418504" cy="6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A NYC curb">
            <a:extLst>
              <a:ext uri="{FF2B5EF4-FFF2-40B4-BE49-F238E27FC236}">
                <a16:creationId xmlns:a16="http://schemas.microsoft.com/office/drawing/2014/main" id="{3F12951A-8D2C-63F4-D1F4-F20530BB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51D9361-5243-6272-2F08-B04EEB3B4866}"/>
              </a:ext>
            </a:extLst>
          </p:cNvPr>
          <p:cNvSpPr/>
          <p:nvPr/>
        </p:nvSpPr>
        <p:spPr>
          <a:xfrm>
            <a:off x="8558784" y="7077456"/>
            <a:ext cx="2029968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700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50DFA5-62E5-F09F-5C20-22BFC4DC32C7}"/>
              </a:ext>
            </a:extLst>
          </p:cNvPr>
          <p:cNvSpPr/>
          <p:nvPr/>
        </p:nvSpPr>
        <p:spPr>
          <a:xfrm>
            <a:off x="10930270" y="4189228"/>
            <a:ext cx="9356651" cy="86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04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B4663-310B-2806-8F91-71E177E29E49}"/>
              </a:ext>
            </a:extLst>
          </p:cNvPr>
          <p:cNvSpPr/>
          <p:nvPr/>
        </p:nvSpPr>
        <p:spPr>
          <a:xfrm>
            <a:off x="15247088" y="4189228"/>
            <a:ext cx="5039833" cy="86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914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3;g10117343390_0_11">
            <a:extLst>
              <a:ext uri="{FF2B5EF4-FFF2-40B4-BE49-F238E27FC236}">
                <a16:creationId xmlns:a16="http://schemas.microsoft.com/office/drawing/2014/main" id="{96FB1A80-BFC2-F0B0-5076-74F97049E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402" y="1004180"/>
            <a:ext cx="22275342" cy="281801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all experience situational impairment in our daily lives. </a:t>
            </a:r>
            <a:r>
              <a:rPr lang="en-US" b="1" dirty="0"/>
              <a:t>Accessibility benefits everyone</a:t>
            </a:r>
            <a:r>
              <a:rPr lang="en-US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74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r>
              <a:rPr lang="en-US" dirty="0"/>
              <a:t>“Design for One, Extend to All”</a:t>
            </a:r>
            <a:endParaRPr dirty="0"/>
          </a:p>
        </p:txBody>
      </p:sp>
      <p:sp>
        <p:nvSpPr>
          <p:cNvPr id="194" name="Google Shape;194;g10117343390_0_11"/>
          <p:cNvSpPr txBox="1">
            <a:spLocks noGrp="1"/>
          </p:cNvSpPr>
          <p:nvPr>
            <p:ph type="body" idx="1"/>
          </p:nvPr>
        </p:nvSpPr>
        <p:spPr>
          <a:xfrm>
            <a:off x="683775" y="11790947"/>
            <a:ext cx="14676865" cy="1385631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Microsoft’s Inclusive Design 101 Toolkit: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https://download.microsoft.com/download/b/0/d/b0d4bf87-09ce-4417-8f28-d60703d672ed/inclusive_toolkit_manual_final.pdf</a:t>
            </a:r>
            <a:endParaRPr dirty="0"/>
          </a:p>
        </p:txBody>
      </p:sp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0640" y="477532"/>
            <a:ext cx="7816910" cy="12699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981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04eaf235_0_4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inaccessible experience like?</a:t>
            </a:r>
            <a:endParaRPr/>
          </a:p>
        </p:txBody>
      </p:sp>
      <p:sp>
        <p:nvSpPr>
          <p:cNvPr id="250" name="Google Shape;250;g10104eaf235_0_47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Credit: Sarah </a:t>
            </a:r>
            <a:r>
              <a:rPr lang="en-US" dirty="0" err="1"/>
              <a:t>Fossheim</a:t>
            </a: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on twitter</a:t>
            </a:r>
            <a:endParaRPr dirty="0"/>
          </a:p>
        </p:txBody>
      </p:sp>
      <p:pic>
        <p:nvPicPr>
          <p:cNvPr id="2" name="3GWXNuxg4WHjlhqx.mp4">
            <a:hlinkClick r:id="" action="ppaction://media"/>
            <a:extLst>
              <a:ext uri="{FF2B5EF4-FFF2-40B4-BE49-F238E27FC236}">
                <a16:creationId xmlns:a16="http://schemas.microsoft.com/office/drawing/2014/main" id="{C8D5D765-36E4-F776-FDE6-DEC92F9D0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4000" y="3547364"/>
            <a:ext cx="16256000" cy="91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0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117343390_0_38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619" name="Google Shape;619;g10117343390_0_38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 sz="5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g10117343390_0_38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website: </a:t>
            </a:r>
            <a:r>
              <a:rPr lang="en-US" dirty="0">
                <a:hlinkClick r:id="rId3"/>
              </a:rPr>
              <a:t>frank.computer</a:t>
            </a:r>
            <a:r>
              <a:rPr lang="en-US" dirty="0"/>
              <a:t> (where you can get this deck)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resources repository</a:t>
            </a:r>
            <a:r>
              <a:rPr lang="en-US" dirty="0"/>
              <a:t>!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Chartability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Bonus content: the last half of this slide deck includes a little toolkit for checking visualizations for accessibility.</a:t>
            </a:r>
          </a:p>
        </p:txBody>
      </p:sp>
      <p:sp>
        <p:nvSpPr>
          <p:cNvPr id="621" name="Google Shape;621;g10117343390_0_389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 and accessibility toolkit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2"/>
            <a:ext cx="21971100" cy="3893903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If you are just getting started, below are </a:t>
            </a:r>
            <a:r>
              <a:rPr lang="en-US"/>
              <a:t>some approachable </a:t>
            </a:r>
            <a:r>
              <a:rPr lang="en-US" dirty="0"/>
              <a:t>techniques for ensuring your visualizations don’t contain some of the most pernicious barriers.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</a:t>
            </a:r>
            <a:endParaRPr/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3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perceive this in multiple ways? Is each way easy?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7799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17343390_0_25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Checklist:</a:t>
            </a:r>
            <a:endParaRPr/>
          </a:p>
        </p:txBody>
      </p:sp>
      <p:sp>
        <p:nvSpPr>
          <p:cNvPr id="306" name="Google Shape;306;g10117343390_0_25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High Contrast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CVD-Safe + Redundant Encoding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Alt Text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g10117343390_0_131"/>
          <p:cNvGrpSpPr/>
          <p:nvPr/>
        </p:nvGrpSpPr>
        <p:grpSpPr>
          <a:xfrm>
            <a:off x="1877759" y="6327985"/>
            <a:ext cx="20651349" cy="6879014"/>
            <a:chOff x="704151" y="2372965"/>
            <a:chExt cx="7744159" cy="2579598"/>
          </a:xfrm>
        </p:grpSpPr>
        <p:grpSp>
          <p:nvGrpSpPr>
            <p:cNvPr id="312" name="Google Shape;312;g10117343390_0_131"/>
            <p:cNvGrpSpPr/>
            <p:nvPr/>
          </p:nvGrpSpPr>
          <p:grpSpPr>
            <a:xfrm>
              <a:off x="5600110" y="2372965"/>
              <a:ext cx="2848200" cy="334800"/>
              <a:chOff x="5600110" y="2372965"/>
              <a:chExt cx="2848200" cy="334800"/>
            </a:xfrm>
          </p:grpSpPr>
          <p:sp>
            <p:nvSpPr>
              <p:cNvPr id="313" name="Google Shape;313;g10117343390_0_131"/>
              <p:cNvSpPr/>
              <p:nvPr/>
            </p:nvSpPr>
            <p:spPr>
              <a:xfrm>
                <a:off x="5600110" y="2372965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10117343390_0_131"/>
              <p:cNvSpPr/>
              <p:nvPr/>
            </p:nvSpPr>
            <p:spPr>
              <a:xfrm>
                <a:off x="5600110" y="2372965"/>
                <a:ext cx="1281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g10117343390_0_131"/>
            <p:cNvGrpSpPr/>
            <p:nvPr/>
          </p:nvGrpSpPr>
          <p:grpSpPr>
            <a:xfrm>
              <a:off x="5600110" y="3045313"/>
              <a:ext cx="2848200" cy="334800"/>
              <a:chOff x="5600110" y="3045313"/>
              <a:chExt cx="2848200" cy="334800"/>
            </a:xfrm>
          </p:grpSpPr>
          <p:sp>
            <p:nvSpPr>
              <p:cNvPr id="316" name="Google Shape;316;g10117343390_0_131"/>
              <p:cNvSpPr/>
              <p:nvPr/>
            </p:nvSpPr>
            <p:spPr>
              <a:xfrm>
                <a:off x="5600110" y="3045313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g10117343390_0_131"/>
              <p:cNvSpPr/>
              <p:nvPr/>
            </p:nvSpPr>
            <p:spPr>
              <a:xfrm>
                <a:off x="5600110" y="3045313"/>
                <a:ext cx="8505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g10117343390_0_131"/>
            <p:cNvGrpSpPr/>
            <p:nvPr/>
          </p:nvGrpSpPr>
          <p:grpSpPr>
            <a:xfrm>
              <a:off x="704260" y="2372965"/>
              <a:ext cx="2848200" cy="334800"/>
              <a:chOff x="704260" y="2372965"/>
              <a:chExt cx="2848200" cy="334800"/>
            </a:xfrm>
          </p:grpSpPr>
          <p:sp>
            <p:nvSpPr>
              <p:cNvPr id="319" name="Google Shape;319;g10117343390_0_131"/>
              <p:cNvSpPr/>
              <p:nvPr/>
            </p:nvSpPr>
            <p:spPr>
              <a:xfrm>
                <a:off x="704260" y="2372965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g10117343390_0_131"/>
              <p:cNvSpPr/>
              <p:nvPr/>
            </p:nvSpPr>
            <p:spPr>
              <a:xfrm>
                <a:off x="704260" y="2372965"/>
                <a:ext cx="1281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g10117343390_0_131"/>
            <p:cNvGrpSpPr/>
            <p:nvPr/>
          </p:nvGrpSpPr>
          <p:grpSpPr>
            <a:xfrm>
              <a:off x="704251" y="3045313"/>
              <a:ext cx="2848209" cy="334812"/>
              <a:chOff x="704251" y="3045313"/>
              <a:chExt cx="2848209" cy="334812"/>
            </a:xfrm>
          </p:grpSpPr>
          <p:sp>
            <p:nvSpPr>
              <p:cNvPr id="322" name="Google Shape;322;g10117343390_0_131"/>
              <p:cNvSpPr/>
              <p:nvPr/>
            </p:nvSpPr>
            <p:spPr>
              <a:xfrm>
                <a:off x="704260" y="3045313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g10117343390_0_131"/>
              <p:cNvSpPr/>
              <p:nvPr/>
            </p:nvSpPr>
            <p:spPr>
              <a:xfrm>
                <a:off x="704251" y="3045325"/>
                <a:ext cx="8484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g10117343390_0_131"/>
            <p:cNvSpPr/>
            <p:nvPr/>
          </p:nvSpPr>
          <p:spPr>
            <a:xfrm>
              <a:off x="704151" y="3945425"/>
              <a:ext cx="28482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g10117343390_0_131"/>
            <p:cNvSpPr/>
            <p:nvPr/>
          </p:nvSpPr>
          <p:spPr>
            <a:xfrm>
              <a:off x="704260" y="4617763"/>
              <a:ext cx="2559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10117343390_0_131"/>
            <p:cNvSpPr/>
            <p:nvPr/>
          </p:nvSpPr>
          <p:spPr>
            <a:xfrm>
              <a:off x="5600000" y="3945425"/>
              <a:ext cx="28482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10117343390_0_131"/>
            <p:cNvSpPr/>
            <p:nvPr/>
          </p:nvSpPr>
          <p:spPr>
            <a:xfrm>
              <a:off x="5600110" y="4617763"/>
              <a:ext cx="2559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g10117343390_0_1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with high contrast</a:t>
            </a:r>
            <a:endParaRPr/>
          </a:p>
        </p:txBody>
      </p:sp>
      <p:sp>
        <p:nvSpPr>
          <p:cNvPr id="329" name="Google Shape;329;g10117343390_0_131"/>
          <p:cNvSpPr txBox="1"/>
          <p:nvPr/>
        </p:nvSpPr>
        <p:spPr>
          <a:xfrm>
            <a:off x="1701800" y="54102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0" name="Google Shape;330;g10117343390_0_131"/>
          <p:cNvSpPr txBox="1"/>
          <p:nvPr/>
        </p:nvSpPr>
        <p:spPr>
          <a:xfrm>
            <a:off x="17018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1" name="Google Shape;331;g10117343390_0_131"/>
          <p:cNvSpPr txBox="1"/>
          <p:nvPr/>
        </p:nvSpPr>
        <p:spPr>
          <a:xfrm>
            <a:off x="14757400" y="5410200"/>
            <a:ext cx="6731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% of People</a:t>
            </a:r>
            <a:endParaRPr sz="3700"/>
          </a:p>
        </p:txBody>
      </p:sp>
      <p:sp>
        <p:nvSpPr>
          <p:cNvPr id="332" name="Google Shape;332;g10117343390_0_131"/>
          <p:cNvSpPr txBox="1"/>
          <p:nvPr/>
        </p:nvSpPr>
        <p:spPr>
          <a:xfrm>
            <a:off x="147574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% of People</a:t>
            </a:r>
            <a:endParaRPr sz="3700"/>
          </a:p>
        </p:txBody>
      </p:sp>
      <p:sp>
        <p:nvSpPr>
          <p:cNvPr id="333" name="Google Shape;333;g10117343390_0_131"/>
          <p:cNvSpPr txBox="1"/>
          <p:nvPr/>
        </p:nvSpPr>
        <p:spPr>
          <a:xfrm>
            <a:off x="21590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4%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4" name="Google Shape;334;g10117343390_0_131"/>
          <p:cNvSpPr txBox="1"/>
          <p:nvPr/>
        </p:nvSpPr>
        <p:spPr>
          <a:xfrm>
            <a:off x="4038600" y="80264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25%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5" name="Google Shape;335;g10117343390_0_131"/>
          <p:cNvSpPr txBox="1"/>
          <p:nvPr/>
        </p:nvSpPr>
        <p:spPr>
          <a:xfrm>
            <a:off x="152146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4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6" name="Google Shape;336;g10117343390_0_131"/>
          <p:cNvSpPr txBox="1"/>
          <p:nvPr/>
        </p:nvSpPr>
        <p:spPr>
          <a:xfrm>
            <a:off x="17119600" y="8026400"/>
            <a:ext cx="3607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25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7" name="Google Shape;337;g10117343390_0_131"/>
          <p:cNvSpPr txBox="1"/>
          <p:nvPr/>
        </p:nvSpPr>
        <p:spPr>
          <a:xfrm>
            <a:off x="8890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969696"/>
                </a:solidFill>
              </a:rPr>
              <a:t>Colorblindness Disproportionately Overrepresented in A11y Resources</a:t>
            </a:r>
            <a:endParaRPr sz="4300" b="1">
              <a:solidFill>
                <a:srgbClr val="969696"/>
              </a:solidFill>
            </a:endParaRPr>
          </a:p>
        </p:txBody>
      </p:sp>
      <p:sp>
        <p:nvSpPr>
          <p:cNvPr id="338" name="Google Shape;338;g10117343390_0_131"/>
          <p:cNvSpPr txBox="1"/>
          <p:nvPr/>
        </p:nvSpPr>
        <p:spPr>
          <a:xfrm>
            <a:off x="137482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/>
              <a:t>Colorblindness Disproportionately Overrepresented in A11y Resources</a:t>
            </a:r>
            <a:endParaRPr sz="4300" b="1"/>
          </a:p>
        </p:txBody>
      </p:sp>
      <p:sp>
        <p:nvSpPr>
          <p:cNvPr id="339" name="Google Shape;339;g10117343390_0_131"/>
          <p:cNvSpPr txBox="1"/>
          <p:nvPr/>
        </p:nvSpPr>
        <p:spPr>
          <a:xfrm>
            <a:off x="17018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0" name="Google Shape;340;g10117343390_0_131"/>
          <p:cNvSpPr txBox="1"/>
          <p:nvPr/>
        </p:nvSpPr>
        <p:spPr>
          <a:xfrm>
            <a:off x="17018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1" name="Google Shape;341;g10117343390_0_131"/>
          <p:cNvSpPr txBox="1"/>
          <p:nvPr/>
        </p:nvSpPr>
        <p:spPr>
          <a:xfrm>
            <a:off x="9372600" y="104416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51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2" name="Google Shape;342;g10117343390_0_131"/>
          <p:cNvSpPr txBox="1"/>
          <p:nvPr/>
        </p:nvSpPr>
        <p:spPr>
          <a:xfrm>
            <a:off x="24892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3" name="Google Shape;343;g10117343390_0_131"/>
          <p:cNvSpPr txBox="1"/>
          <p:nvPr/>
        </p:nvSpPr>
        <p:spPr>
          <a:xfrm>
            <a:off x="147574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# of Resources</a:t>
            </a:r>
            <a:endParaRPr sz="3700"/>
          </a:p>
        </p:txBody>
      </p:sp>
      <p:sp>
        <p:nvSpPr>
          <p:cNvPr id="344" name="Google Shape;344;g10117343390_0_131"/>
          <p:cNvSpPr txBox="1"/>
          <p:nvPr/>
        </p:nvSpPr>
        <p:spPr>
          <a:xfrm>
            <a:off x="147574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# of Resources</a:t>
            </a:r>
            <a:endParaRPr sz="3700"/>
          </a:p>
        </p:txBody>
      </p:sp>
      <p:sp>
        <p:nvSpPr>
          <p:cNvPr id="345" name="Google Shape;345;g10117343390_0_131"/>
          <p:cNvSpPr txBox="1"/>
          <p:nvPr/>
        </p:nvSpPr>
        <p:spPr>
          <a:xfrm>
            <a:off x="22428200" y="10441600"/>
            <a:ext cx="1422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51</a:t>
            </a:r>
            <a:endParaRPr sz="3700" b="1"/>
          </a:p>
        </p:txBody>
      </p:sp>
      <p:sp>
        <p:nvSpPr>
          <p:cNvPr id="346" name="Google Shape;346;g10117343390_0_131"/>
          <p:cNvSpPr txBox="1"/>
          <p:nvPr/>
        </p:nvSpPr>
        <p:spPr>
          <a:xfrm>
            <a:off x="155448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</a:t>
            </a:r>
            <a:endParaRPr sz="37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17343390_0_17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Text</a:t>
            </a:r>
            <a:endParaRPr/>
          </a:p>
        </p:txBody>
      </p:sp>
      <p:sp>
        <p:nvSpPr>
          <p:cNvPr id="352" name="Google Shape;352;g10117343390_0_17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66615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Text needs at least </a:t>
            </a:r>
            <a:r>
              <a:rPr lang="en-US" b="1"/>
              <a:t>4.5:1</a:t>
            </a:r>
            <a:r>
              <a:rPr lang="en-US"/>
              <a:t> contrast against its background.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Large text (bold </a:t>
            </a:r>
            <a:r>
              <a:rPr lang="en-US" i="1"/>
              <a:t>and </a:t>
            </a:r>
            <a:r>
              <a:rPr lang="en-US"/>
              <a:t>16pt or larger) can be </a:t>
            </a:r>
            <a:r>
              <a:rPr lang="en-US" b="1"/>
              <a:t>3:1</a:t>
            </a:r>
            <a:r>
              <a:rPr lang="en-US"/>
              <a:t> or higher.</a:t>
            </a:r>
            <a:endParaRPr/>
          </a:p>
        </p:txBody>
      </p:sp>
      <p:pic>
        <p:nvPicPr>
          <p:cNvPr id="353" name="Google Shape;353;g10117343390_0_170" title="user interface showing that a light grey text fails contrast with a 2.95 to 1 ratio against whi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120333"/>
            <a:ext cx="14645806" cy="1018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17343390_0_17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Geometries</a:t>
            </a:r>
            <a:endParaRPr/>
          </a:p>
        </p:txBody>
      </p:sp>
      <p:sp>
        <p:nvSpPr>
          <p:cNvPr id="359" name="Google Shape;359;g10117343390_0_176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75072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Chart elements need at least </a:t>
            </a:r>
            <a:r>
              <a:rPr lang="en-US" b="1"/>
              <a:t>3:1</a:t>
            </a:r>
            <a:r>
              <a:rPr lang="en-US"/>
              <a:t> contrast against their background.</a:t>
            </a:r>
            <a:endParaRPr/>
          </a:p>
        </p:txBody>
      </p:sp>
      <p:pic>
        <p:nvPicPr>
          <p:cNvPr id="360" name="Google Shape;360;g10117343390_0_176" title="user interface showing that a light grey geometry color fails contrast with a 1.14 to 1 ratio against another light gre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013133"/>
            <a:ext cx="14835733" cy="865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117343390_0_23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rely on color alone! </a:t>
            </a:r>
            <a:endParaRPr/>
          </a:p>
        </p:txBody>
      </p:sp>
      <p:pic>
        <p:nvPicPr>
          <p:cNvPr id="366" name="Google Shape;366;g10117343390_0_239" descr="the line chart on the left shows two lines, each with different colors. The caption reads &quot;What people with normal vision see.&quot; The line chart on the right shows two lines, but the colors are the same. The second caption reads, &quot;what green-blind people see, 1% of men.&quot;" title="two pairs of line char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5" y="5048933"/>
            <a:ext cx="130873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0117343390_0_239" title="two lines, each with a different color and dash patter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000" y="3968146"/>
            <a:ext cx="10630374" cy="759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0117343390_0_23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(Muth)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https://blog.datawrapper.de/colorblindness-part2/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17343390_0_2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</a:t>
            </a: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alt</a:t>
            </a:r>
            <a:r>
              <a:rPr lang="en-US"/>
              <a:t> text</a:t>
            </a:r>
            <a:endParaRPr/>
          </a:p>
        </p:txBody>
      </p:sp>
      <p:sp>
        <p:nvSpPr>
          <p:cNvPr id="374" name="Google Shape;374;g10117343390_0_231"/>
          <p:cNvSpPr txBox="1">
            <a:spLocks noGrp="1"/>
          </p:cNvSpPr>
          <p:nvPr>
            <p:ph type="body" idx="1"/>
          </p:nvPr>
        </p:nvSpPr>
        <p:spPr>
          <a:xfrm>
            <a:off x="831200" y="3073275"/>
            <a:ext cx="10835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There is great research on alt text, but the most important thing to know is that you should add it to every image you post online (including twitter), in a document, or presentation.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Guidance: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https://medium.com/nightingale/writing-alt-text-for-data-visualization-2a218ef43f81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g10117343390_0_231" descr="Framework for simple, clear alt text:&#10;alt equals chart type of type of data where reason for including chart. Include a link to a data source somewhere in the text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975" y="5334600"/>
            <a:ext cx="8839204" cy="382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117343390_0_256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Evaluation Toolkit:</a:t>
            </a:r>
            <a:endParaRPr/>
          </a:p>
        </p:txBody>
      </p:sp>
      <p:sp>
        <p:nvSpPr>
          <p:cNvPr id="381" name="Google Shape;381;g10117343390_0_256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Contrast Checker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Safe color design 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CVD Checker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Redundant encoding design ideas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Alt Text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/>
              <a:t>1. The qualities that make an experience open or usable to all.</a:t>
            </a:r>
          </a:p>
        </p:txBody>
      </p:sp>
    </p:spTree>
    <p:extLst>
      <p:ext uri="{BB962C8B-B14F-4D97-AF65-F5344CB8AC3E}">
        <p14:creationId xmlns:p14="http://schemas.microsoft.com/office/powerpoint/2010/main" val="1567068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04eaf235_1_45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</a:t>
            </a:r>
            <a:endParaRPr/>
          </a:p>
        </p:txBody>
      </p:sp>
      <p:sp>
        <p:nvSpPr>
          <p:cNvPr id="387" name="Google Shape;387;g10104eaf235_1_45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operate this in multiple ways? Is each way easy?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117343390_0_26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Checklist:</a:t>
            </a:r>
            <a:endParaRPr/>
          </a:p>
        </p:txBody>
      </p:sp>
      <p:sp>
        <p:nvSpPr>
          <p:cNvPr id="393" name="Google Shape;393;g10117343390_0_26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Mouse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Keyboard-only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Screen Reader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117343390_0_1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Keyboard Access (if interactive)</a:t>
            </a:r>
            <a:endParaRPr/>
          </a:p>
        </p:txBody>
      </p:sp>
      <p:pic>
        <p:nvPicPr>
          <p:cNvPr id="399" name="Google Shape;399;g10117343390_0_119" title="An interactive chart that shows a mouse hovering to indicate user focu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667" y="3530600"/>
            <a:ext cx="10134600" cy="7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117343390_0_12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Indicate keyboard focus, use multi-modal style</a:t>
            </a:r>
            <a:endParaRPr/>
          </a:p>
        </p:txBody>
      </p:sp>
      <p:pic>
        <p:nvPicPr>
          <p:cNvPr id="405" name="Google Shape;405;g10117343390_0_124" title="Bar chart with a keyboard focus indicator around an elemen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67" y="2819400"/>
            <a:ext cx="12496800" cy="650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g10117343390_0_124"/>
          <p:cNvCxnSpPr/>
          <p:nvPr/>
        </p:nvCxnSpPr>
        <p:spPr>
          <a:xfrm rot="10800000">
            <a:off x="8845800" y="8762700"/>
            <a:ext cx="864000" cy="16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g10117343390_0_124"/>
          <p:cNvSpPr txBox="1"/>
          <p:nvPr/>
        </p:nvSpPr>
        <p:spPr>
          <a:xfrm>
            <a:off x="6756400" y="10439400"/>
            <a:ext cx="10871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This is a keyboard focus indicator (outer border) with the same styling effect applied on mouse hover (inner dashed white lines and blue fill)</a:t>
            </a:r>
            <a:endParaRPr sz="3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117343390_0_26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Keyboard-only?</a:t>
            </a:r>
            <a:endParaRPr/>
          </a:p>
        </p:txBody>
      </p:sp>
      <p:sp>
        <p:nvSpPr>
          <p:cNvPr id="413" name="Google Shape;413;g10117343390_0_266"/>
          <p:cNvSpPr txBox="1"/>
          <p:nvPr/>
        </p:nvSpPr>
        <p:spPr>
          <a:xfrm>
            <a:off x="7004375" y="11687875"/>
            <a:ext cx="945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https://vega.github.io/vega-lite/examples/selection_heatmap.html</a:t>
            </a:r>
            <a:endParaRPr sz="2500"/>
          </a:p>
        </p:txBody>
      </p:sp>
      <p:pic>
        <p:nvPicPr>
          <p:cNvPr id="414" name="Google Shape;414;g10117343390_0_266" title="selectable heat map screensh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199" y="3449900"/>
            <a:ext cx="10862950" cy="80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117343390_0_266"/>
          <p:cNvSpPr txBox="1">
            <a:spLocks noGrp="1"/>
          </p:cNvSpPr>
          <p:nvPr>
            <p:ph type="body" idx="1"/>
          </p:nvPr>
        </p:nvSpPr>
        <p:spPr>
          <a:xfrm>
            <a:off x="1206500" y="240451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Some things work for screen readers but not for keyboard-only users!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17343390_0_288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Keyboard only example:</a:t>
            </a:r>
            <a:endParaRPr/>
          </a:p>
        </p:txBody>
      </p:sp>
      <p:sp>
        <p:nvSpPr>
          <p:cNvPr id="421" name="Google Shape;421;g10117343390_0_288"/>
          <p:cNvSpPr txBox="1"/>
          <p:nvPr/>
        </p:nvSpPr>
        <p:spPr>
          <a:xfrm>
            <a:off x="6609450" y="11646050"/>
            <a:ext cx="1116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https://observablehq.com/@frankelavsky/experimental-color-scale-textures</a:t>
            </a:r>
            <a:endParaRPr sz="2500"/>
          </a:p>
        </p:txBody>
      </p:sp>
      <p:pic>
        <p:nvPicPr>
          <p:cNvPr id="422" name="Google Shape;422;g10117343390_0_288" title="heat ma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226" y="2268100"/>
            <a:ext cx="12335476" cy="92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117343390_0_281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Evaluation Toolkit:</a:t>
            </a:r>
            <a:endParaRPr/>
          </a:p>
        </p:txBody>
      </p:sp>
      <p:sp>
        <p:nvSpPr>
          <p:cNvPr id="428" name="Google Shape;428;g10117343390_0_281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b="1" dirty="0"/>
              <a:t> Use your mouse</a:t>
            </a:r>
            <a:r>
              <a:rPr lang="en-US" dirty="0"/>
              <a:t>: can it do something meaningful? (tooltip, click event, </a:t>
            </a:r>
            <a:r>
              <a:rPr lang="en-US" dirty="0" err="1"/>
              <a:t>etc</a:t>
            </a:r>
            <a:r>
              <a:rPr lang="en-US" dirty="0"/>
              <a:t>) If so: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keyboard-only</a:t>
            </a:r>
            <a:r>
              <a:rPr lang="en-US" dirty="0"/>
              <a:t>: can you navigate </a:t>
            </a:r>
            <a:r>
              <a:rPr lang="en-US" i="1" dirty="0"/>
              <a:t>and</a:t>
            </a:r>
            <a:r>
              <a:rPr lang="en-US" dirty="0"/>
              <a:t> use keyboard activation (spacebar/enter) on the visualization?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screen reader</a:t>
            </a:r>
            <a:r>
              <a:rPr lang="en-US" dirty="0"/>
              <a:t>: Can you use a screen reader to navigate and use keyboard activation on the visualization?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104eaf235_1_51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</a:t>
            </a:r>
            <a:endParaRPr/>
          </a:p>
        </p:txBody>
      </p:sp>
      <p:sp>
        <p:nvSpPr>
          <p:cNvPr id="434" name="Google Shape;434;g10104eaf235_1_51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understand this in multiple ways? Is each way easy?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117343390_0_300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Checklist:</a:t>
            </a:r>
            <a:endParaRPr/>
          </a:p>
        </p:txBody>
      </p:sp>
      <p:sp>
        <p:nvSpPr>
          <p:cNvPr id="440" name="Google Shape;440;g10117343390_0_300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Descriptive title, summary, or caption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Data table or data download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Reading level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af637055b3545_0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Non-descriptive titles are inaccessible</a:t>
            </a:r>
            <a:endParaRPr dirty="0"/>
          </a:p>
        </p:txBody>
      </p:sp>
      <p:pic>
        <p:nvPicPr>
          <p:cNvPr id="446" name="Google Shape;446;g132af637055b3545_0" title="Line chart titled &quot;Entropic Forc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88" y="2638172"/>
            <a:ext cx="17010218" cy="1084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>
                <a:solidFill>
                  <a:schemeClr val="tx2">
                    <a:lumMod val="50000"/>
                  </a:schemeClr>
                </a:solidFill>
              </a:rPr>
              <a:t>1. The qualities that make an experience open or usable to all.</a:t>
            </a:r>
          </a:p>
          <a:p>
            <a:pPr marL="0" lvl="0" indent="0"/>
            <a:r>
              <a:rPr lang="en-US" sz="5500" b="1" dirty="0"/>
              <a:t>2. The qualities that make an experience open or usable specifically for people with disabilities.</a:t>
            </a:r>
            <a:endParaRPr sz="5500" b="1" dirty="0"/>
          </a:p>
        </p:txBody>
      </p:sp>
    </p:spTree>
    <p:extLst>
      <p:ext uri="{BB962C8B-B14F-4D97-AF65-F5344CB8AC3E}">
        <p14:creationId xmlns:p14="http://schemas.microsoft.com/office/powerpoint/2010/main" val="1299943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2af637055b3545_2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Descriptive titles have summaries/takeaways</a:t>
            </a:r>
            <a:endParaRPr dirty="0"/>
          </a:p>
        </p:txBody>
      </p:sp>
      <p:pic>
        <p:nvPicPr>
          <p:cNvPr id="452" name="Google Shape;452;g132af637055b3545_25" title="Line chart titled &quot;Entropic Force has increased exponentially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679108"/>
            <a:ext cx="17164050" cy="107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2af637055b3545_3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charts should have data available!</a:t>
            </a:r>
            <a:endParaRPr/>
          </a:p>
        </p:txBody>
      </p:sp>
      <p:pic>
        <p:nvPicPr>
          <p:cNvPr id="458" name="Google Shape;458;g132af637055b3545_36" title="a data table with a callout to a pressed button above i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3875" y="3132150"/>
            <a:ext cx="10475000" cy="101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2af637055b3545_36" title="line chart with a callout that points to a button underneath 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25" y="2992958"/>
            <a:ext cx="12379073" cy="7730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32af637055b3545_36"/>
          <p:cNvCxnSpPr/>
          <p:nvPr/>
        </p:nvCxnSpPr>
        <p:spPr>
          <a:xfrm rot="10800000">
            <a:off x="1412650" y="10686300"/>
            <a:ext cx="2517900" cy="16581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g132af637055b3545_36"/>
          <p:cNvCxnSpPr/>
          <p:nvPr/>
        </p:nvCxnSpPr>
        <p:spPr>
          <a:xfrm rot="10800000" flipH="1">
            <a:off x="10788550" y="3673550"/>
            <a:ext cx="2261100" cy="318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af637055b3545_4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summaries as non-technical as possible</a:t>
            </a:r>
            <a:endParaRPr/>
          </a:p>
        </p:txBody>
      </p:sp>
      <p:sp>
        <p:nvSpPr>
          <p:cNvPr id="467" name="Google Shape;467;g132af637055b3545_45"/>
          <p:cNvSpPr txBox="1">
            <a:spLocks noGrp="1"/>
          </p:cNvSpPr>
          <p:nvPr>
            <p:ph type="body" idx="1"/>
          </p:nvPr>
        </p:nvSpPr>
        <p:spPr>
          <a:xfrm>
            <a:off x="1206500" y="2372937"/>
            <a:ext cx="21971100" cy="19482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If the topic </a:t>
            </a:r>
            <a:r>
              <a:rPr lang="en-US" i="1"/>
              <a:t>is </a:t>
            </a:r>
            <a:r>
              <a:rPr lang="en-US"/>
              <a:t>technical, provide a “plain language” summary somewhere close by that is easy to find (either in the same location or with by providing a link).</a:t>
            </a:r>
            <a:endParaRPr/>
          </a:p>
        </p:txBody>
      </p:sp>
      <p:pic>
        <p:nvPicPr>
          <p:cNvPr id="468" name="Google Shape;468;g132af637055b3545_45" descr="text reads: Measured in EF units (non-normalized). EF units are valuable for catching egregious over-simulation in models that use randomized data decimation techniques. This particular evaluation findings demonstrate that the randomization models are significantly over-producing entropy in our latest force simulations." title="Screenshot of the Hemingway editor showing text that has a reading level of &quot;post graduat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25" y="4628175"/>
            <a:ext cx="10370024" cy="825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32af637055b3545_45" descr="text reads: Measured in EF units (non-normalized). These units are helpful for catching bad data loss when we remove our data at random. We are producing too much entropic force in our latest models." title="Screenshot of the Hemingway editor showing text that has a reading level of grade 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550" y="4628175"/>
            <a:ext cx="8924257" cy="8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17343390_0_305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Evaluation Toolkit:</a:t>
            </a:r>
            <a:endParaRPr/>
          </a:p>
        </p:txBody>
      </p:sp>
      <p:sp>
        <p:nvSpPr>
          <p:cNvPr id="475" name="Google Shape;475;g10117343390_0_305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descriptive title</a:t>
            </a:r>
            <a:r>
              <a:rPr lang="en-US" dirty="0"/>
              <a:t>, summary, or caption?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an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accessible table</a:t>
            </a:r>
            <a:r>
              <a:rPr lang="en-US" dirty="0"/>
              <a:t> or downloadable data file provided?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 descriptive text supporting the visualization presented at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a reading level at grade 9</a:t>
            </a:r>
            <a:r>
              <a:rPr lang="en-US" dirty="0"/>
              <a:t> or below?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04eaf235_0_35"/>
          <p:cNvSpPr txBox="1">
            <a:spLocks noGrp="1"/>
          </p:cNvSpPr>
          <p:nvPr>
            <p:ph type="title"/>
          </p:nvPr>
        </p:nvSpPr>
        <p:spPr>
          <a:xfrm>
            <a:off x="1206450" y="130007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is a human right</a:t>
            </a:r>
            <a:endParaRPr dirty="0"/>
          </a:p>
        </p:txBody>
      </p:sp>
      <p:sp>
        <p:nvSpPr>
          <p:cNvPr id="179" name="Google Shape;179;g10104eaf235_0_35"/>
          <p:cNvSpPr txBox="1">
            <a:spLocks noGrp="1"/>
          </p:cNvSpPr>
          <p:nvPr>
            <p:ph type="body" idx="1"/>
          </p:nvPr>
        </p:nvSpPr>
        <p:spPr>
          <a:xfrm>
            <a:off x="1183250" y="12169100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3"/>
              </a:rPr>
              <a:t>https://www.un.org/development/desa/disabilities/convention-on-the-rights-of-persons-with-disabilities/article-9-accessibility.html</a:t>
            </a:r>
            <a:endParaRPr sz="293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4"/>
              </a:rPr>
              <a:t>https://www.un.org/development/desa/disabilities/convention-on-the-rights-of-persons-with-disabilities/article-10-right-to-life.html</a:t>
            </a:r>
            <a:endParaRPr sz="2937" dirty="0"/>
          </a:p>
        </p:txBody>
      </p:sp>
      <p:sp>
        <p:nvSpPr>
          <p:cNvPr id="180" name="Google Shape;180;g10104eaf235_0_35"/>
          <p:cNvSpPr txBox="1">
            <a:spLocks noGrp="1"/>
          </p:cNvSpPr>
          <p:nvPr>
            <p:ph type="body" idx="2"/>
          </p:nvPr>
        </p:nvSpPr>
        <p:spPr>
          <a:xfrm>
            <a:off x="1183250" y="5151310"/>
            <a:ext cx="11642413" cy="4599654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Accessibility is an internationally recognized human right.</a:t>
            </a: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It is the morally and ethically correct thing to do.</a:t>
            </a:r>
            <a:endParaRPr dirty="0"/>
          </a:p>
        </p:txBody>
      </p:sp>
      <p:pic>
        <p:nvPicPr>
          <p:cNvPr id="181" name="Google Shape;181;g10104eaf235_0_35" title="united nations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3900" y="3307762"/>
            <a:ext cx="9753600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of people living in the United States self-report living with a disability that affects their daily life.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520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2BF2-8208-BC5D-4A7A-D9BB069DF7E2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FDE3C-059E-96B8-9152-771CF799E26B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2C68F-033B-6A45-C5C3-A45B72DDD757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60AE-B0E4-9022-DC60-80073A987EB7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B46FE-5602-998C-14B4-63881C58E60E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69CB89-BE86-9019-252E-80EFA2AD3D9F}"/>
              </a:ext>
            </a:extLst>
          </p:cNvPr>
          <p:cNvSpPr txBox="1"/>
          <p:nvPr/>
        </p:nvSpPr>
        <p:spPr>
          <a:xfrm>
            <a:off x="14782799" y="3779469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Visual design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E4E8D-825F-7137-5DB7-05829C63E5D8}"/>
              </a:ext>
            </a:extLst>
          </p:cNvPr>
          <p:cNvSpPr txBox="1"/>
          <p:nvPr/>
        </p:nvSpPr>
        <p:spPr>
          <a:xfrm>
            <a:off x="14782799" y="4808574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Non-visual design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9C7E7E-9407-C3E1-1C91-E9835421B2AF}"/>
              </a:ext>
            </a:extLst>
          </p:cNvPr>
          <p:cNvSpPr txBox="1"/>
          <p:nvPr/>
        </p:nvSpPr>
        <p:spPr>
          <a:xfrm>
            <a:off x="14782799" y="5841998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Narrative design, statistics, storytelling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6B7CF6-F133-ED89-C671-D3B5033BE6B4}"/>
              </a:ext>
            </a:extLst>
          </p:cNvPr>
          <p:cNvSpPr txBox="1"/>
          <p:nvPr/>
        </p:nvSpPr>
        <p:spPr>
          <a:xfrm>
            <a:off x="14782799" y="7544909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Interaction design, device considerations, performance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B9521-7E09-8D75-CB5F-DBF6E1015A89}"/>
              </a:ext>
            </a:extLst>
          </p:cNvPr>
          <p:cNvSpPr txBox="1"/>
          <p:nvPr/>
        </p:nvSpPr>
        <p:spPr>
          <a:xfrm>
            <a:off x="14782799" y="9247820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Animation, transitions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89AAAC-F3AF-77CF-AA0F-3D154FCC3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3682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E924E8-09E3-E4FE-7671-6B7B81CD8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15620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A0EDB2-1C32-2A79-C2F6-38C8A1180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5329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0C6AB-9A51-2985-7DF4-4CD7759D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090400" y="5731409"/>
            <a:ext cx="2692399" cy="83899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0D1980-43B5-CCDE-9B66-B363B052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5731409"/>
            <a:ext cx="2692399" cy="25419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A107A8-FFC9-C8CA-3112-F4FAC7D24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5731409"/>
            <a:ext cx="2692399" cy="39062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63A119-8AFF-5236-003E-7B910E1C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27558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F79605-A4CD-D43B-8D50-28BB77966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17267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298A49-312D-050F-2833-C4ED8195A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3548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4D066B-21D8-0F7A-B4EE-03723D9A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6925209"/>
            <a:ext cx="2692399" cy="13481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1C1583-32FC-9786-7A0D-6DDD496F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6925209"/>
            <a:ext cx="2692399" cy="27124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D8A2F-6E1C-8819-17F1-D4D81C9F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28951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8B77C7-926B-EB62-69F0-1D1B900B9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8093609"/>
            <a:ext cx="2692399" cy="1797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A22E26-4813-95A9-203F-723A8923E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8093609"/>
            <a:ext cx="2692399" cy="15440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336A09-B64D-5EF4-4B78-A4D55676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9262009"/>
            <a:ext cx="2692399" cy="3756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EB2697-C601-E3F6-9B1B-89C01D0EC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50926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B72A81-BDE9-1F85-BD05-7A94EFDF2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26916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23E42B-7DF5-2BC5-8D97-85920B52E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2090400" y="8273314"/>
            <a:ext cx="2692399" cy="98869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Google Shape;141;g10104eaf235_1_123">
            <a:extLst>
              <a:ext uri="{FF2B5EF4-FFF2-40B4-BE49-F238E27FC236}">
                <a16:creationId xmlns:a16="http://schemas.microsoft.com/office/drawing/2014/main" id="{17C44C13-052D-0AEB-9D0E-5CCB16F4F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792" y="836264"/>
            <a:ext cx="22707754" cy="241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lvl="0">
              <a:buSzPts val="8500"/>
            </a:pPr>
            <a:r>
              <a:rPr lang="en-US" dirty="0"/>
              <a:t>Every area of disability affects data visualization 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7958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071A0B5-50C7-C0AC-45CF-686F10A7828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9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08723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5360</TotalTime>
  <Words>1281</Words>
  <Application>Microsoft Macintosh PowerPoint</Application>
  <PresentationFormat>Custom</PresentationFormat>
  <Paragraphs>197</Paragraphs>
  <Slides>53</Slides>
  <Notes>53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Helvetica Neue</vt:lpstr>
      <vt:lpstr>Helvetica Neue UltraLight</vt:lpstr>
      <vt:lpstr>Arial</vt:lpstr>
      <vt:lpstr>Helvetica Neue Medium</vt:lpstr>
      <vt:lpstr>21_BasicWhite</vt:lpstr>
      <vt:lpstr>What is Accessibility?</vt:lpstr>
      <vt:lpstr>Who am I? A data visualization + accessibility researcher and engineer</vt:lpstr>
      <vt:lpstr>Accessibility (some working definitions):</vt:lpstr>
      <vt:lpstr>Accessibility (some working definitions):</vt:lpstr>
      <vt:lpstr>Accessibility (some working definitions):</vt:lpstr>
      <vt:lpstr>Access is a human right</vt:lpstr>
      <vt:lpstr>26% of people living in the United States self-report living with a disability that affects their daily life.</vt:lpstr>
      <vt:lpstr>Every area of disability affects data visualization work.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Concept: social vs medical models of disability</vt:lpstr>
      <vt:lpstr>What do we do about curbs in our cities?</vt:lpstr>
      <vt:lpstr>Medical model: the body is the cause of disability (according to normative standards).</vt:lpstr>
      <vt:lpstr>Medical model: augment or “cure” the body.</vt:lpstr>
      <vt:lpstr>Social model: The curb is the source of disability (a “barrier” to access).</vt:lpstr>
      <vt:lpstr>Social model: Cut the curb.</vt:lpstr>
      <vt:lpstr>Concept: Situational Impairment </vt:lpstr>
      <vt:lpstr>PowerPoint Presentation</vt:lpstr>
      <vt:lpstr>PowerPoint Presentation</vt:lpstr>
      <vt:lpstr>PowerPoint Presentation</vt:lpstr>
      <vt:lpstr>We all experience situational impairment in our daily lives. Accessibility benefits everyone!</vt:lpstr>
      <vt:lpstr>Concept: Situational Impairment “Design for One, Extend to All”</vt:lpstr>
      <vt:lpstr>What is an inaccessible experience like?</vt:lpstr>
      <vt:lpstr>Resources</vt:lpstr>
      <vt:lpstr>Visualization and accessibility toolkit</vt:lpstr>
      <vt:lpstr>Perceivable</vt:lpstr>
      <vt:lpstr>Perceivable Checklist:</vt:lpstr>
      <vt:lpstr>Design with high contrast</vt:lpstr>
      <vt:lpstr>Use High Contrast Text</vt:lpstr>
      <vt:lpstr>Use High Contrast Geometries</vt:lpstr>
      <vt:lpstr>Don’t rely on color alone! </vt:lpstr>
      <vt:lpstr>Add alt text</vt:lpstr>
      <vt:lpstr>Perceivable Evaluation Toolkit:</vt:lpstr>
      <vt:lpstr>Operable</vt:lpstr>
      <vt:lpstr>Operable Checklist:</vt:lpstr>
      <vt:lpstr>Ensure Keyboard Access (if interactive)</vt:lpstr>
      <vt:lpstr>Indicate keyboard focus, use multi-modal style</vt:lpstr>
      <vt:lpstr>Why Keyboard-only?</vt:lpstr>
      <vt:lpstr>Keyboard only example:</vt:lpstr>
      <vt:lpstr>Operable Evaluation Toolkit:</vt:lpstr>
      <vt:lpstr>Understandable</vt:lpstr>
      <vt:lpstr>Understandable Checklist:</vt:lpstr>
      <vt:lpstr>Non-descriptive titles are inaccessible</vt:lpstr>
      <vt:lpstr>Descriptive titles have summaries/takeaways</vt:lpstr>
      <vt:lpstr>All charts should have data available!</vt:lpstr>
      <vt:lpstr>Keep summaries as non-technical as possible</vt:lpstr>
      <vt:lpstr>Understandable Evaluation Toolkit: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cp:lastModifiedBy>Frank Josiah Elavsky</cp:lastModifiedBy>
  <cp:revision>26</cp:revision>
  <dcterms:modified xsi:type="dcterms:W3CDTF">2023-10-12T14:30:20Z</dcterms:modified>
</cp:coreProperties>
</file>